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7"/>
  </p:notesMasterIdLst>
  <p:handoutMasterIdLst>
    <p:handoutMasterId r:id="rId18"/>
  </p:handoutMasterIdLst>
  <p:sldIdLst>
    <p:sldId id="256" r:id="rId2"/>
    <p:sldId id="257" r:id="rId3"/>
    <p:sldId id="259" r:id="rId4"/>
    <p:sldId id="285" r:id="rId5"/>
    <p:sldId id="286" r:id="rId6"/>
    <p:sldId id="287" r:id="rId7"/>
    <p:sldId id="288" r:id="rId8"/>
    <p:sldId id="303" r:id="rId9"/>
    <p:sldId id="260" r:id="rId10"/>
    <p:sldId id="281" r:id="rId11"/>
    <p:sldId id="282" r:id="rId12"/>
    <p:sldId id="283" r:id="rId13"/>
    <p:sldId id="284" r:id="rId14"/>
    <p:sldId id="293" r:id="rId15"/>
    <p:sldId id="302" r:id="rId16"/>
  </p:sldIdLst>
  <p:sldSz cx="9144000" cy="6858000" type="screen4x3"/>
  <p:notesSz cx="6737350" cy="9869488"/>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83" autoAdjust="0"/>
    <p:restoredTop sz="91358" autoAdjust="0"/>
  </p:normalViewPr>
  <p:slideViewPr>
    <p:cSldViewPr>
      <p:cViewPr>
        <p:scale>
          <a:sx n="60" d="100"/>
          <a:sy n="60" d="100"/>
        </p:scale>
        <p:origin x="-1794" y="-51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19518" cy="493474"/>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sz="quarter" idx="1"/>
          </p:nvPr>
        </p:nvSpPr>
        <p:spPr>
          <a:xfrm>
            <a:off x="3816273" y="0"/>
            <a:ext cx="2919518" cy="493474"/>
          </a:xfrm>
          <a:prstGeom prst="rect">
            <a:avLst/>
          </a:prstGeom>
        </p:spPr>
        <p:txBody>
          <a:bodyPr vert="horz" lIns="91440" tIns="45720" rIns="91440" bIns="45720" rtlCol="0"/>
          <a:lstStyle>
            <a:lvl1pPr algn="r">
              <a:defRPr sz="1200"/>
            </a:lvl1pPr>
          </a:lstStyle>
          <a:p>
            <a:fld id="{BC2E8B10-337B-4320-AECC-8712E9528C46}" type="datetimeFigureOut">
              <a:rPr lang="tr-TR" smtClean="0"/>
              <a:t>04.01.2012</a:t>
            </a:fld>
            <a:endParaRPr lang="tr-TR"/>
          </a:p>
        </p:txBody>
      </p:sp>
      <p:sp>
        <p:nvSpPr>
          <p:cNvPr id="4" name="Altbilgi Yer Tutucusu 3"/>
          <p:cNvSpPr>
            <a:spLocks noGrp="1"/>
          </p:cNvSpPr>
          <p:nvPr>
            <p:ph type="ftr" sz="quarter" idx="2"/>
          </p:nvPr>
        </p:nvSpPr>
        <p:spPr>
          <a:xfrm>
            <a:off x="0" y="9374301"/>
            <a:ext cx="2919518" cy="493474"/>
          </a:xfrm>
          <a:prstGeom prst="rect">
            <a:avLst/>
          </a:prstGeom>
        </p:spPr>
        <p:txBody>
          <a:bodyPr vert="horz" lIns="91440" tIns="45720" rIns="91440" bIns="45720" rtlCol="0" anchor="b"/>
          <a:lstStyle>
            <a:lvl1pPr algn="l">
              <a:defRPr sz="1200"/>
            </a:lvl1pPr>
          </a:lstStyle>
          <a:p>
            <a:endParaRPr lang="tr-TR"/>
          </a:p>
        </p:txBody>
      </p:sp>
      <p:sp>
        <p:nvSpPr>
          <p:cNvPr id="5" name="Slayt Numarası Yer Tutucusu 4"/>
          <p:cNvSpPr>
            <a:spLocks noGrp="1"/>
          </p:cNvSpPr>
          <p:nvPr>
            <p:ph type="sldNum" sz="quarter" idx="3"/>
          </p:nvPr>
        </p:nvSpPr>
        <p:spPr>
          <a:xfrm>
            <a:off x="3816273" y="9374301"/>
            <a:ext cx="2919518" cy="493474"/>
          </a:xfrm>
          <a:prstGeom prst="rect">
            <a:avLst/>
          </a:prstGeom>
        </p:spPr>
        <p:txBody>
          <a:bodyPr vert="horz" lIns="91440" tIns="45720" rIns="91440" bIns="45720" rtlCol="0" anchor="b"/>
          <a:lstStyle>
            <a:lvl1pPr algn="r">
              <a:defRPr sz="1200"/>
            </a:lvl1pPr>
          </a:lstStyle>
          <a:p>
            <a:fld id="{F7887FD8-DF6D-451C-B3DD-625DD9718CC1}" type="slidenum">
              <a:rPr lang="tr-TR" smtClean="0"/>
              <a:t>‹#›</a:t>
            </a:fld>
            <a:endParaRPr lang="tr-TR"/>
          </a:p>
        </p:txBody>
      </p:sp>
    </p:spTree>
    <p:extLst>
      <p:ext uri="{BB962C8B-B14F-4D97-AF65-F5344CB8AC3E}">
        <p14:creationId xmlns:p14="http://schemas.microsoft.com/office/powerpoint/2010/main" val="12830474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19518" cy="493474"/>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16273" y="0"/>
            <a:ext cx="2919518" cy="493474"/>
          </a:xfrm>
          <a:prstGeom prst="rect">
            <a:avLst/>
          </a:prstGeom>
        </p:spPr>
        <p:txBody>
          <a:bodyPr vert="horz" lIns="91440" tIns="45720" rIns="91440" bIns="45720" rtlCol="0"/>
          <a:lstStyle>
            <a:lvl1pPr algn="r">
              <a:defRPr sz="1200"/>
            </a:lvl1pPr>
          </a:lstStyle>
          <a:p>
            <a:fld id="{31779FD3-A50F-4BAB-AF56-AB843C9E393C}" type="datetimeFigureOut">
              <a:rPr lang="tr-TR" smtClean="0"/>
              <a:pPr/>
              <a:t>04.01.2012</a:t>
            </a:fld>
            <a:endParaRPr lang="tr-TR"/>
          </a:p>
        </p:txBody>
      </p:sp>
      <p:sp>
        <p:nvSpPr>
          <p:cNvPr id="4" name="Slayt Görüntüsü Yer Tutucusu 3"/>
          <p:cNvSpPr>
            <a:spLocks noGrp="1" noRot="1" noChangeAspect="1"/>
          </p:cNvSpPr>
          <p:nvPr>
            <p:ph type="sldImg" idx="2"/>
          </p:nvPr>
        </p:nvSpPr>
        <p:spPr>
          <a:xfrm>
            <a:off x="901700" y="739775"/>
            <a:ext cx="4933950" cy="370205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73735" y="4688007"/>
            <a:ext cx="5389880" cy="4441270"/>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9374301"/>
            <a:ext cx="2919518" cy="493474"/>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16273" y="9374301"/>
            <a:ext cx="2919518" cy="493474"/>
          </a:xfrm>
          <a:prstGeom prst="rect">
            <a:avLst/>
          </a:prstGeom>
        </p:spPr>
        <p:txBody>
          <a:bodyPr vert="horz" lIns="91440" tIns="45720" rIns="91440" bIns="45720" rtlCol="0" anchor="b"/>
          <a:lstStyle>
            <a:lvl1pPr algn="r">
              <a:defRPr sz="1200"/>
            </a:lvl1pPr>
          </a:lstStyle>
          <a:p>
            <a:fld id="{16A57A01-E634-40E3-B92F-6947651CEAFC}" type="slidenum">
              <a:rPr lang="tr-TR" smtClean="0"/>
              <a:pPr/>
              <a:t>‹#›</a:t>
            </a:fld>
            <a:endParaRPr lang="tr-TR"/>
          </a:p>
        </p:txBody>
      </p:sp>
    </p:spTree>
    <p:extLst>
      <p:ext uri="{BB962C8B-B14F-4D97-AF65-F5344CB8AC3E}">
        <p14:creationId xmlns:p14="http://schemas.microsoft.com/office/powerpoint/2010/main" val="3875167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2</a:t>
            </a:fld>
            <a:endParaRPr lang="tr-TR"/>
          </a:p>
        </p:txBody>
      </p:sp>
    </p:spTree>
    <p:extLst>
      <p:ext uri="{BB962C8B-B14F-4D97-AF65-F5344CB8AC3E}">
        <p14:creationId xmlns:p14="http://schemas.microsoft.com/office/powerpoint/2010/main" val="11939748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11</a:t>
            </a:fld>
            <a:endParaRPr lang="tr-TR"/>
          </a:p>
        </p:txBody>
      </p:sp>
    </p:spTree>
    <p:extLst>
      <p:ext uri="{BB962C8B-B14F-4D97-AF65-F5344CB8AC3E}">
        <p14:creationId xmlns:p14="http://schemas.microsoft.com/office/powerpoint/2010/main" val="2334907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12</a:t>
            </a:fld>
            <a:endParaRPr lang="tr-TR"/>
          </a:p>
        </p:txBody>
      </p:sp>
    </p:spTree>
    <p:extLst>
      <p:ext uri="{BB962C8B-B14F-4D97-AF65-F5344CB8AC3E}">
        <p14:creationId xmlns:p14="http://schemas.microsoft.com/office/powerpoint/2010/main" val="23349073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13</a:t>
            </a:fld>
            <a:endParaRPr lang="tr-TR"/>
          </a:p>
        </p:txBody>
      </p:sp>
    </p:spTree>
    <p:extLst>
      <p:ext uri="{BB962C8B-B14F-4D97-AF65-F5344CB8AC3E}">
        <p14:creationId xmlns:p14="http://schemas.microsoft.com/office/powerpoint/2010/main" val="2334907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3</a:t>
            </a:fld>
            <a:endParaRPr lang="tr-TR"/>
          </a:p>
        </p:txBody>
      </p:sp>
    </p:spTree>
    <p:extLst>
      <p:ext uri="{BB962C8B-B14F-4D97-AF65-F5344CB8AC3E}">
        <p14:creationId xmlns:p14="http://schemas.microsoft.com/office/powerpoint/2010/main" val="354516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4</a:t>
            </a:fld>
            <a:endParaRPr lang="tr-TR"/>
          </a:p>
        </p:txBody>
      </p:sp>
    </p:spTree>
    <p:extLst>
      <p:ext uri="{BB962C8B-B14F-4D97-AF65-F5344CB8AC3E}">
        <p14:creationId xmlns:p14="http://schemas.microsoft.com/office/powerpoint/2010/main" val="2334907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5</a:t>
            </a:fld>
            <a:endParaRPr lang="tr-TR"/>
          </a:p>
        </p:txBody>
      </p:sp>
    </p:spTree>
    <p:extLst>
      <p:ext uri="{BB962C8B-B14F-4D97-AF65-F5344CB8AC3E}">
        <p14:creationId xmlns:p14="http://schemas.microsoft.com/office/powerpoint/2010/main" val="2334907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6</a:t>
            </a:fld>
            <a:endParaRPr lang="tr-TR"/>
          </a:p>
        </p:txBody>
      </p:sp>
    </p:spTree>
    <p:extLst>
      <p:ext uri="{BB962C8B-B14F-4D97-AF65-F5344CB8AC3E}">
        <p14:creationId xmlns:p14="http://schemas.microsoft.com/office/powerpoint/2010/main" val="23349073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7</a:t>
            </a:fld>
            <a:endParaRPr lang="tr-TR"/>
          </a:p>
        </p:txBody>
      </p:sp>
    </p:spTree>
    <p:extLst>
      <p:ext uri="{BB962C8B-B14F-4D97-AF65-F5344CB8AC3E}">
        <p14:creationId xmlns:p14="http://schemas.microsoft.com/office/powerpoint/2010/main" val="2334907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8</a:t>
            </a:fld>
            <a:endParaRPr lang="tr-TR"/>
          </a:p>
        </p:txBody>
      </p:sp>
    </p:spTree>
    <p:extLst>
      <p:ext uri="{BB962C8B-B14F-4D97-AF65-F5344CB8AC3E}">
        <p14:creationId xmlns:p14="http://schemas.microsoft.com/office/powerpoint/2010/main" val="23349073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dirty="0" smtClean="0"/>
              <a:t>Animasyon veya videonun sınıfta öylesine bir gösteri aracı olmadığı, </a:t>
            </a:r>
            <a:r>
              <a:rPr lang="tr-TR" dirty="0" err="1" smtClean="0"/>
              <a:t>öğretimsel</a:t>
            </a:r>
            <a:r>
              <a:rPr lang="tr-TR" dirty="0" smtClean="0"/>
              <a:t> boyutu ve öğrenci seviyesine uygunluğu göz önünde bulundurulmalıdır. Buna göre materyallerin bir kısmı ya da tamamı gösterilmelidir. Video ve animasyon sunuları kısa tutulmalıdır. Fazla dikkat dağıtıcı unsurlara yer verilmemelidir. Bu materyaller derste göstermeden önce incelenip ona göre hazırlıklarını yapmalı, bütün öğrencilerin görüp duyabileceği şekilde teknik alt yapıyı hazırlamalıdır. </a:t>
            </a:r>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9</a:t>
            </a:fld>
            <a:endParaRPr lang="tr-TR"/>
          </a:p>
        </p:txBody>
      </p:sp>
    </p:spTree>
    <p:extLst>
      <p:ext uri="{BB962C8B-B14F-4D97-AF65-F5344CB8AC3E}">
        <p14:creationId xmlns:p14="http://schemas.microsoft.com/office/powerpoint/2010/main" val="23349073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10</a:t>
            </a:fld>
            <a:endParaRPr lang="tr-TR"/>
          </a:p>
        </p:txBody>
      </p:sp>
    </p:spTree>
    <p:extLst>
      <p:ext uri="{BB962C8B-B14F-4D97-AF65-F5344CB8AC3E}">
        <p14:creationId xmlns:p14="http://schemas.microsoft.com/office/powerpoint/2010/main" val="2334907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Alt Başlı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Veri Yer Tutucusu 3"/>
          <p:cNvSpPr>
            <a:spLocks noGrp="1"/>
          </p:cNvSpPr>
          <p:nvPr>
            <p:ph type="dt" sz="half" idx="10"/>
          </p:nvPr>
        </p:nvSpPr>
        <p:spPr/>
        <p:txBody>
          <a:bodyPr/>
          <a:lstStyle/>
          <a:p>
            <a:fld id="{A23720DD-5B6D-40BF-8493-A6B52D484E6B}" type="datetimeFigureOut">
              <a:rPr lang="tr-TR" smtClean="0"/>
              <a:pPr/>
              <a:t>04.01.2012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862702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A23720DD-5B6D-40BF-8493-A6B52D484E6B}" type="datetimeFigureOut">
              <a:rPr lang="tr-TR" smtClean="0"/>
              <a:pPr/>
              <a:t>04.01.2012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6111039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A23720DD-5B6D-40BF-8493-A6B52D484E6B}" type="datetimeFigureOut">
              <a:rPr lang="tr-TR" smtClean="0"/>
              <a:pPr/>
              <a:t>04.01.2012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3750685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A23720DD-5B6D-40BF-8493-A6B52D484E6B}" type="datetimeFigureOut">
              <a:rPr lang="tr-TR" smtClean="0"/>
              <a:pPr/>
              <a:t>04.01.2012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102400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Başlık 1"/>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Metin Yer Tutucus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Veri Yer Tutucusu 3"/>
          <p:cNvSpPr>
            <a:spLocks noGrp="1"/>
          </p:cNvSpPr>
          <p:nvPr>
            <p:ph type="dt" sz="half" idx="10"/>
          </p:nvPr>
        </p:nvSpPr>
        <p:spPr/>
        <p:txBody>
          <a:bodyPr/>
          <a:lstStyle/>
          <a:p>
            <a:fld id="{A23720DD-5B6D-40BF-8493-A6B52D484E6B}" type="datetimeFigureOut">
              <a:rPr lang="tr-TR" smtClean="0"/>
              <a:pPr/>
              <a:t>04.01.2012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pPr/>
              <a:t>‹#›</a:t>
            </a:fld>
            <a:endParaRPr lang="tr-TR"/>
          </a:p>
        </p:txBody>
      </p:sp>
      <p:pic>
        <p:nvPicPr>
          <p:cNvPr id="7" name="Picture 7" descr="372891769.jpg"/>
          <p:cNvPicPr>
            <a:picLocks noChangeAspect="1"/>
          </p:cNvPicPr>
          <p:nvPr userDrawn="1"/>
        </p:nvPicPr>
        <p:blipFill>
          <a:blip r:embed="rId2"/>
          <a:stretch>
            <a:fillRect/>
          </a:stretch>
        </p:blipFill>
        <p:spPr>
          <a:xfrm>
            <a:off x="685800" y="762000"/>
            <a:ext cx="1727200" cy="1295400"/>
          </a:xfrm>
          <a:prstGeom prst="rect">
            <a:avLst/>
          </a:prstGeom>
        </p:spPr>
      </p:pic>
    </p:spTree>
    <p:extLst>
      <p:ext uri="{BB962C8B-B14F-4D97-AF65-F5344CB8AC3E}">
        <p14:creationId xmlns:p14="http://schemas.microsoft.com/office/powerpoint/2010/main" val="1048147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A23720DD-5B6D-40BF-8493-A6B52D484E6B}" type="datetimeFigureOut">
              <a:rPr lang="tr-TR" smtClean="0"/>
              <a:pPr/>
              <a:t>04.01.2012</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303929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lvl1pPr>
              <a:defRPr/>
            </a:lvl1pPr>
          </a:lstStyle>
          <a:p>
            <a:r>
              <a:rPr lang="tr-TR" smtClean="0"/>
              <a:t>Asıl başlık stili için tıklatın</a:t>
            </a:r>
            <a:endParaRPr lang="tr-TR"/>
          </a:p>
        </p:txBody>
      </p:sp>
      <p:sp>
        <p:nvSpPr>
          <p:cNvPr id="3" name="Metin Yer Tutucus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İçerik Yer Tutucus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İçerik Yer Tutucus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A23720DD-5B6D-40BF-8493-A6B52D484E6B}" type="datetimeFigureOut">
              <a:rPr lang="tr-TR" smtClean="0"/>
              <a:pPr/>
              <a:t>04.01.2012</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3302861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A23720DD-5B6D-40BF-8493-A6B52D484E6B}" type="datetimeFigureOut">
              <a:rPr lang="tr-TR" smtClean="0"/>
              <a:pPr/>
              <a:t>04.01.2012</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2522383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A23720DD-5B6D-40BF-8493-A6B52D484E6B}" type="datetimeFigureOut">
              <a:rPr lang="tr-TR" smtClean="0"/>
              <a:pPr/>
              <a:t>04.01.2012</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550635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İçerik Yer Tutucus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A23720DD-5B6D-40BF-8493-A6B52D484E6B}" type="datetimeFigureOut">
              <a:rPr lang="tr-TR" smtClean="0"/>
              <a:pPr/>
              <a:t>04.01.2012</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3968453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Resim Yer Tutucus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A23720DD-5B6D-40BF-8493-A6B52D484E6B}" type="datetimeFigureOut">
              <a:rPr lang="tr-TR" smtClean="0"/>
              <a:pPr/>
              <a:t>04.01.2012</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3648664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720DD-5B6D-40BF-8493-A6B52D484E6B}" type="datetimeFigureOut">
              <a:rPr lang="tr-TR" smtClean="0"/>
              <a:pPr/>
              <a:t>04.01.2012</a:t>
            </a:fld>
            <a:endParaRPr lang="tr-TR" dirty="0"/>
          </a:p>
        </p:txBody>
      </p:sp>
      <p:sp>
        <p:nvSpPr>
          <p:cNvPr id="5" name="Altbilgi Yer Tutucusu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dirty="0"/>
          </a:p>
        </p:txBody>
      </p:sp>
      <p:sp>
        <p:nvSpPr>
          <p:cNvPr id="6" name="Slayt Numarası Yer Tutucus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pPr/>
              <a:t>‹#›</a:t>
            </a:fld>
            <a:endParaRPr lang="tr-TR" dirty="0"/>
          </a:p>
        </p:txBody>
      </p:sp>
      <p:pic>
        <p:nvPicPr>
          <p:cNvPr id="7" name="Picture 60" descr="logo.png"/>
          <p:cNvPicPr>
            <a:picLocks noChangeAspect="1"/>
          </p:cNvPicPr>
          <p:nvPr userDrawn="1"/>
        </p:nvPicPr>
        <p:blipFill>
          <a:blip r:embed="rId13"/>
          <a:srcRect t="11997" b="7026"/>
          <a:stretch>
            <a:fillRect/>
          </a:stretch>
        </p:blipFill>
        <p:spPr>
          <a:xfrm>
            <a:off x="7086600" y="0"/>
            <a:ext cx="1066799" cy="614852"/>
          </a:xfrm>
          <a:prstGeom prst="rect">
            <a:avLst/>
          </a:prstGeom>
        </p:spPr>
      </p:pic>
    </p:spTree>
    <p:extLst>
      <p:ext uri="{BB962C8B-B14F-4D97-AF65-F5344CB8AC3E}">
        <p14:creationId xmlns:p14="http://schemas.microsoft.com/office/powerpoint/2010/main" val="1548253678"/>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hyperlink" Target="http://www.youtube.com/watch?v=MTOgjnBI7fM&amp;feature=related"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S8DMoDJ8FWA&amp;feature=related"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hyperlink" Target="http://www.youtube.com/watch?v=36o6RnXcYF0&amp;feature=related"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p:txBody>
          <a:bodyPr/>
          <a:lstStyle/>
          <a:p>
            <a:r>
              <a:rPr lang="tr-TR" dirty="0" smtClean="0"/>
              <a:t>Eğitimde Video ve Animasyon Kullanımı</a:t>
            </a:r>
            <a:endParaRPr lang="tr-TR" dirty="0"/>
          </a:p>
        </p:txBody>
      </p:sp>
      <p:sp>
        <p:nvSpPr>
          <p:cNvPr id="3" name="Alt Başlık 2"/>
          <p:cNvSpPr>
            <a:spLocks noGrp="1"/>
          </p:cNvSpPr>
          <p:nvPr>
            <p:ph type="subTitle" idx="1"/>
          </p:nvPr>
        </p:nvSpPr>
        <p:spPr/>
        <p:txBody>
          <a:bodyPr/>
          <a:lstStyle/>
          <a:p>
            <a:endParaRPr lang="tr-TR" dirty="0"/>
          </a:p>
        </p:txBody>
      </p:sp>
      <p:pic>
        <p:nvPicPr>
          <p:cNvPr id="4" name="Picture 3" descr="logo.png"/>
          <p:cNvPicPr>
            <a:picLocks noChangeAspect="1"/>
          </p:cNvPicPr>
          <p:nvPr/>
        </p:nvPicPr>
        <p:blipFill>
          <a:blip r:embed="rId2"/>
          <a:srcRect t="8997" b="7026"/>
          <a:stretch>
            <a:fillRect/>
          </a:stretch>
        </p:blipFill>
        <p:spPr>
          <a:xfrm>
            <a:off x="4659909" y="152400"/>
            <a:ext cx="3493491" cy="2088055"/>
          </a:xfrm>
          <a:prstGeom prst="rect">
            <a:avLst/>
          </a:prstGeom>
        </p:spPr>
      </p:pic>
    </p:spTree>
    <p:extLst>
      <p:ext uri="{BB962C8B-B14F-4D97-AF65-F5344CB8AC3E}">
        <p14:creationId xmlns:p14="http://schemas.microsoft.com/office/powerpoint/2010/main" val="31329013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43608" y="692696"/>
            <a:ext cx="7416824" cy="1143000"/>
          </a:xfrm>
        </p:spPr>
        <p:txBody>
          <a:bodyPr>
            <a:normAutofit fontScale="90000"/>
          </a:bodyPr>
          <a:lstStyle/>
          <a:p>
            <a:r>
              <a:rPr lang="tr-TR" dirty="0" smtClean="0"/>
              <a:t>Video ve Animasyon Kullanım Kılavuzu</a:t>
            </a:r>
            <a:endParaRPr lang="tr-TR" dirty="0"/>
          </a:p>
        </p:txBody>
      </p:sp>
      <p:sp>
        <p:nvSpPr>
          <p:cNvPr id="6" name="İçerik Yer Tutucusu 5"/>
          <p:cNvSpPr txBox="1">
            <a:spLocks/>
          </p:cNvSpPr>
          <p:nvPr/>
        </p:nvSpPr>
        <p:spPr>
          <a:xfrm>
            <a:off x="1263798" y="1988840"/>
            <a:ext cx="6777317" cy="4176464"/>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0" indent="0">
              <a:buNone/>
            </a:pPr>
            <a:r>
              <a:rPr lang="tr-TR" dirty="0">
                <a:solidFill>
                  <a:schemeClr val="tx1"/>
                </a:solidFill>
              </a:rPr>
              <a:t>Anlatılan dersin doğası ve öğrenci seviyesine göre </a:t>
            </a:r>
            <a:r>
              <a:rPr lang="tr-TR" dirty="0" smtClean="0">
                <a:solidFill>
                  <a:schemeClr val="tx1"/>
                </a:solidFill>
              </a:rPr>
              <a:t>materyaller </a:t>
            </a:r>
            <a:r>
              <a:rPr lang="tr-TR" dirty="0">
                <a:solidFill>
                  <a:schemeClr val="tx1"/>
                </a:solidFill>
              </a:rPr>
              <a:t>ders içerisinde farklı etkinlikler için kullanılabilir</a:t>
            </a:r>
            <a:r>
              <a:rPr lang="tr-TR" dirty="0" smtClean="0">
                <a:solidFill>
                  <a:schemeClr val="tx1"/>
                </a:solidFill>
              </a:rPr>
              <a:t>.</a:t>
            </a:r>
          </a:p>
          <a:p>
            <a:pPr marL="0" indent="0">
              <a:buNone/>
            </a:pPr>
            <a:r>
              <a:rPr lang="tr-TR" dirty="0" smtClean="0">
                <a:solidFill>
                  <a:schemeClr val="tx1"/>
                </a:solidFill>
              </a:rPr>
              <a:t>Bu sunumda video ve animasyon kullanımı üç aşamada anlatılmıştır.</a:t>
            </a:r>
          </a:p>
          <a:p>
            <a:pPr lvl="1" indent="-342900"/>
            <a:r>
              <a:rPr lang="tr-TR" dirty="0" smtClean="0">
                <a:solidFill>
                  <a:schemeClr val="tx1"/>
                </a:solidFill>
              </a:rPr>
              <a:t>Ön Hazırlık</a:t>
            </a:r>
          </a:p>
          <a:p>
            <a:pPr lvl="1" indent="-342900"/>
            <a:r>
              <a:rPr lang="tr-TR" dirty="0" smtClean="0">
                <a:solidFill>
                  <a:schemeClr val="tx1"/>
                </a:solidFill>
              </a:rPr>
              <a:t>Gösterim </a:t>
            </a:r>
          </a:p>
          <a:p>
            <a:pPr lvl="1" indent="-342900"/>
            <a:r>
              <a:rPr lang="tr-TR" dirty="0" smtClean="0">
                <a:solidFill>
                  <a:schemeClr val="tx1"/>
                </a:solidFill>
              </a:rPr>
              <a:t>Gösterim Sonrası Etkinlik</a:t>
            </a:r>
          </a:p>
        </p:txBody>
      </p:sp>
    </p:spTree>
    <p:extLst>
      <p:ext uri="{BB962C8B-B14F-4D97-AF65-F5344CB8AC3E}">
        <p14:creationId xmlns:p14="http://schemas.microsoft.com/office/powerpoint/2010/main" val="28301321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43608" y="692696"/>
            <a:ext cx="7416824" cy="1143000"/>
          </a:xfrm>
        </p:spPr>
        <p:txBody>
          <a:bodyPr>
            <a:normAutofit/>
          </a:bodyPr>
          <a:lstStyle/>
          <a:p>
            <a:r>
              <a:rPr lang="tr-TR" dirty="0" smtClean="0"/>
              <a:t>Kılavuz-Ön Hazırlık</a:t>
            </a:r>
            <a:endParaRPr lang="tr-TR" dirty="0"/>
          </a:p>
        </p:txBody>
      </p:sp>
      <p:sp>
        <p:nvSpPr>
          <p:cNvPr id="6" name="İçerik Yer Tutucusu 5"/>
          <p:cNvSpPr txBox="1">
            <a:spLocks/>
          </p:cNvSpPr>
          <p:nvPr/>
        </p:nvSpPr>
        <p:spPr>
          <a:xfrm>
            <a:off x="1263798" y="1988840"/>
            <a:ext cx="6777317" cy="4176464"/>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0" indent="0">
              <a:buNone/>
            </a:pPr>
            <a:r>
              <a:rPr lang="tr-TR" dirty="0" smtClean="0">
                <a:solidFill>
                  <a:schemeClr val="tx1"/>
                </a:solidFill>
              </a:rPr>
              <a:t>Video ve animasyonların </a:t>
            </a:r>
            <a:r>
              <a:rPr lang="tr-TR" dirty="0">
                <a:solidFill>
                  <a:schemeClr val="tx1"/>
                </a:solidFill>
              </a:rPr>
              <a:t>gösterimlerinin etkili olabilmesi için gösterim öncesinde ön hazırlıklar yapılmalıdır. </a:t>
            </a:r>
            <a:endParaRPr lang="tr-TR" dirty="0" smtClean="0">
              <a:solidFill>
                <a:schemeClr val="tx1"/>
              </a:solidFill>
            </a:endParaRPr>
          </a:p>
          <a:p>
            <a:pPr marL="817563" indent="-273050"/>
            <a:r>
              <a:rPr lang="tr-TR" dirty="0" smtClean="0">
                <a:solidFill>
                  <a:schemeClr val="tx1"/>
                </a:solidFill>
              </a:rPr>
              <a:t>Materyallerin çalıştığından emin olun</a:t>
            </a:r>
            <a:endParaRPr lang="tr-TR" dirty="0">
              <a:solidFill>
                <a:schemeClr val="tx1"/>
              </a:solidFill>
            </a:endParaRPr>
          </a:p>
          <a:p>
            <a:pPr marL="817563" indent="-273050"/>
            <a:r>
              <a:rPr lang="tr-TR" dirty="0" smtClean="0">
                <a:solidFill>
                  <a:schemeClr val="tx1"/>
                </a:solidFill>
              </a:rPr>
              <a:t>Gösterim esnasında ya da bitiminde yapılacak etkinlik hakkında bilgi verin</a:t>
            </a:r>
          </a:p>
        </p:txBody>
      </p:sp>
    </p:spTree>
    <p:extLst>
      <p:ext uri="{BB962C8B-B14F-4D97-AF65-F5344CB8AC3E}">
        <p14:creationId xmlns:p14="http://schemas.microsoft.com/office/powerpoint/2010/main" val="42288466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43608" y="692696"/>
            <a:ext cx="7416824" cy="1143000"/>
          </a:xfrm>
        </p:spPr>
        <p:txBody>
          <a:bodyPr>
            <a:normAutofit/>
          </a:bodyPr>
          <a:lstStyle/>
          <a:p>
            <a:r>
              <a:rPr lang="tr-TR" dirty="0" smtClean="0"/>
              <a:t>Gösterim</a:t>
            </a:r>
            <a:endParaRPr lang="tr-TR" dirty="0"/>
          </a:p>
        </p:txBody>
      </p:sp>
      <p:sp>
        <p:nvSpPr>
          <p:cNvPr id="6" name="İçerik Yer Tutucusu 5"/>
          <p:cNvSpPr txBox="1">
            <a:spLocks/>
          </p:cNvSpPr>
          <p:nvPr/>
        </p:nvSpPr>
        <p:spPr>
          <a:xfrm>
            <a:off x="1263798" y="1988840"/>
            <a:ext cx="6777317" cy="4176464"/>
          </a:xfrm>
          <a:prstGeom prst="rect">
            <a:avLst/>
          </a:prstGeom>
        </p:spPr>
        <p:txBody>
          <a:bodyPr vert="horz" lIns="91440" tIns="45720" rIns="91440" bIns="45720" rtlCol="0">
            <a:normAutofit fontScale="92500" lnSpcReduction="10000"/>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0" indent="0">
              <a:buNone/>
            </a:pPr>
            <a:r>
              <a:rPr lang="tr-TR" dirty="0" smtClean="0">
                <a:solidFill>
                  <a:schemeClr val="tx1"/>
                </a:solidFill>
              </a:rPr>
              <a:t>Video ve animasyon </a:t>
            </a:r>
            <a:r>
              <a:rPr lang="tr-TR" dirty="0">
                <a:solidFill>
                  <a:schemeClr val="tx1"/>
                </a:solidFill>
              </a:rPr>
              <a:t>kullanımının belki de en önemli noktası gösterim süresince öğretmen ve öğrencilerin rollerinin </a:t>
            </a:r>
            <a:r>
              <a:rPr lang="tr-TR" dirty="0" smtClean="0">
                <a:solidFill>
                  <a:schemeClr val="tx1"/>
                </a:solidFill>
              </a:rPr>
              <a:t>belirlenmesidir</a:t>
            </a:r>
          </a:p>
          <a:p>
            <a:pPr marL="817563" indent="-273050"/>
            <a:r>
              <a:rPr lang="tr-TR" b="1" dirty="0" smtClean="0">
                <a:solidFill>
                  <a:schemeClr val="tx1"/>
                </a:solidFill>
              </a:rPr>
              <a:t>Sessizce izleme: </a:t>
            </a:r>
            <a:r>
              <a:rPr lang="tr-TR" dirty="0">
                <a:solidFill>
                  <a:schemeClr val="tx1"/>
                </a:solidFill>
              </a:rPr>
              <a:t>Video veya </a:t>
            </a:r>
            <a:r>
              <a:rPr lang="tr-TR" dirty="0" smtClean="0">
                <a:solidFill>
                  <a:schemeClr val="tx1"/>
                </a:solidFill>
              </a:rPr>
              <a:t>animasyon </a:t>
            </a:r>
            <a:r>
              <a:rPr lang="tr-TR" dirty="0">
                <a:solidFill>
                  <a:schemeClr val="tx1"/>
                </a:solidFill>
              </a:rPr>
              <a:t>kesintisiz </a:t>
            </a:r>
            <a:r>
              <a:rPr lang="tr-TR" dirty="0" smtClean="0">
                <a:solidFill>
                  <a:schemeClr val="tx1"/>
                </a:solidFill>
              </a:rPr>
              <a:t>izlenir. İletişim kurulmaz. </a:t>
            </a:r>
          </a:p>
          <a:p>
            <a:pPr marL="817563" indent="-273050"/>
            <a:r>
              <a:rPr lang="tr-TR" b="1" dirty="0" smtClean="0">
                <a:solidFill>
                  <a:schemeClr val="tx1"/>
                </a:solidFill>
              </a:rPr>
              <a:t>Durdurup açıklama yapma: </a:t>
            </a:r>
            <a:r>
              <a:rPr lang="tr-TR" dirty="0">
                <a:solidFill>
                  <a:schemeClr val="tx1"/>
                </a:solidFill>
              </a:rPr>
              <a:t>Öğretmen gösterim esnasında önemli görülen noktalarda </a:t>
            </a:r>
            <a:r>
              <a:rPr lang="tr-TR" dirty="0" smtClean="0">
                <a:solidFill>
                  <a:schemeClr val="tx1"/>
                </a:solidFill>
              </a:rPr>
              <a:t>video ya da animasyonu  </a:t>
            </a:r>
            <a:r>
              <a:rPr lang="tr-TR" dirty="0">
                <a:solidFill>
                  <a:schemeClr val="tx1"/>
                </a:solidFill>
              </a:rPr>
              <a:t>durdurarak aralarda açıklamalara yer verebilir. </a:t>
            </a:r>
            <a:endParaRPr lang="tr-TR" dirty="0" smtClean="0">
              <a:solidFill>
                <a:schemeClr val="tx1"/>
              </a:solidFill>
            </a:endParaRPr>
          </a:p>
          <a:p>
            <a:pPr marL="817563" indent="-273050"/>
            <a:r>
              <a:rPr lang="tr-TR" b="1" dirty="0" smtClean="0">
                <a:solidFill>
                  <a:schemeClr val="tx1"/>
                </a:solidFill>
              </a:rPr>
              <a:t>Akış eşliğinde anlatım: </a:t>
            </a:r>
            <a:r>
              <a:rPr lang="tr-TR" dirty="0" smtClean="0">
                <a:solidFill>
                  <a:schemeClr val="tx1"/>
                </a:solidFill>
              </a:rPr>
              <a:t>Video veya animasyon </a:t>
            </a:r>
            <a:r>
              <a:rPr lang="tr-TR" dirty="0">
                <a:solidFill>
                  <a:schemeClr val="tx1"/>
                </a:solidFill>
              </a:rPr>
              <a:t>durdurulmadan ek bilgi verilerek dersin anlatılmasına devam edilir.</a:t>
            </a:r>
            <a:endParaRPr lang="tr-TR" dirty="0" smtClean="0">
              <a:solidFill>
                <a:schemeClr val="tx1"/>
              </a:solidFill>
            </a:endParaRPr>
          </a:p>
          <a:p>
            <a:pPr marL="544513" indent="0">
              <a:buNone/>
            </a:pPr>
            <a:endParaRPr lang="tr-TR" dirty="0" smtClean="0"/>
          </a:p>
        </p:txBody>
      </p:sp>
    </p:spTree>
    <p:extLst>
      <p:ext uri="{BB962C8B-B14F-4D97-AF65-F5344CB8AC3E}">
        <p14:creationId xmlns:p14="http://schemas.microsoft.com/office/powerpoint/2010/main" val="2424604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43608" y="692696"/>
            <a:ext cx="7416824" cy="1143000"/>
          </a:xfrm>
        </p:spPr>
        <p:txBody>
          <a:bodyPr>
            <a:normAutofit/>
          </a:bodyPr>
          <a:lstStyle/>
          <a:p>
            <a:r>
              <a:rPr lang="tr-TR" dirty="0" smtClean="0"/>
              <a:t>Gösterim Sonra Etkinlik</a:t>
            </a:r>
            <a:endParaRPr lang="tr-TR" dirty="0"/>
          </a:p>
        </p:txBody>
      </p:sp>
      <p:sp>
        <p:nvSpPr>
          <p:cNvPr id="6" name="İçerik Yer Tutucusu 5"/>
          <p:cNvSpPr txBox="1">
            <a:spLocks/>
          </p:cNvSpPr>
          <p:nvPr/>
        </p:nvSpPr>
        <p:spPr>
          <a:xfrm>
            <a:off x="1263798" y="1988840"/>
            <a:ext cx="6777317" cy="4176464"/>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None/>
            </a:pPr>
            <a:r>
              <a:rPr lang="tr-TR" dirty="0" smtClean="0">
                <a:solidFill>
                  <a:schemeClr val="tx1"/>
                </a:solidFill>
              </a:rPr>
              <a:t>Video veya animasyon </a:t>
            </a:r>
            <a:r>
              <a:rPr lang="tr-TR" dirty="0">
                <a:solidFill>
                  <a:schemeClr val="tx1"/>
                </a:solidFill>
              </a:rPr>
              <a:t>gösterimi esnasında veya </a:t>
            </a:r>
            <a:r>
              <a:rPr lang="tr-TR" dirty="0" smtClean="0">
                <a:solidFill>
                  <a:schemeClr val="tx1"/>
                </a:solidFill>
              </a:rPr>
              <a:t>sonrasında;</a:t>
            </a:r>
          </a:p>
          <a:p>
            <a:pPr marL="817563" indent="-273050"/>
            <a:r>
              <a:rPr lang="tr-TR" dirty="0" smtClean="0">
                <a:solidFill>
                  <a:schemeClr val="tx1"/>
                </a:solidFill>
              </a:rPr>
              <a:t>Tartışma, </a:t>
            </a:r>
            <a:endParaRPr lang="tr-TR" dirty="0">
              <a:solidFill>
                <a:schemeClr val="tx1"/>
              </a:solidFill>
            </a:endParaRPr>
          </a:p>
          <a:p>
            <a:pPr marL="817563" indent="-273050"/>
            <a:r>
              <a:rPr lang="tr-TR" dirty="0" smtClean="0">
                <a:solidFill>
                  <a:schemeClr val="tx1"/>
                </a:solidFill>
              </a:rPr>
              <a:t>Grup Çalışması, </a:t>
            </a:r>
            <a:endParaRPr lang="tr-TR" dirty="0">
              <a:solidFill>
                <a:schemeClr val="tx1"/>
              </a:solidFill>
            </a:endParaRPr>
          </a:p>
          <a:p>
            <a:pPr marL="817563" indent="-273050"/>
            <a:r>
              <a:rPr lang="tr-TR" dirty="0" smtClean="0">
                <a:solidFill>
                  <a:schemeClr val="tx1"/>
                </a:solidFill>
              </a:rPr>
              <a:t>Çalışma Yaprağı Doldurma,</a:t>
            </a:r>
            <a:endParaRPr lang="tr-TR" dirty="0">
              <a:solidFill>
                <a:schemeClr val="tx1"/>
              </a:solidFill>
            </a:endParaRPr>
          </a:p>
          <a:p>
            <a:pPr marL="817563" indent="-273050"/>
            <a:r>
              <a:rPr lang="tr-TR" dirty="0" smtClean="0">
                <a:solidFill>
                  <a:schemeClr val="tx1"/>
                </a:solidFill>
              </a:rPr>
              <a:t>Özetleme</a:t>
            </a:r>
          </a:p>
          <a:p>
            <a:pPr marL="817563" indent="-273050"/>
            <a:r>
              <a:rPr lang="tr-TR" dirty="0" smtClean="0">
                <a:solidFill>
                  <a:schemeClr val="tx1"/>
                </a:solidFill>
              </a:rPr>
              <a:t>Karşılaştırma</a:t>
            </a:r>
          </a:p>
          <a:p>
            <a:pPr marL="817563" indent="-273050"/>
            <a:r>
              <a:rPr lang="tr-TR" dirty="0" smtClean="0">
                <a:solidFill>
                  <a:schemeClr val="tx1"/>
                </a:solidFill>
              </a:rPr>
              <a:t>Soru-cevap </a:t>
            </a:r>
          </a:p>
          <a:p>
            <a:pPr marL="544513" indent="0">
              <a:buNone/>
            </a:pPr>
            <a:r>
              <a:rPr lang="tr-TR" dirty="0" smtClean="0">
                <a:solidFill>
                  <a:schemeClr val="tx1"/>
                </a:solidFill>
              </a:rPr>
              <a:t>gibi </a:t>
            </a:r>
            <a:r>
              <a:rPr lang="tr-TR" dirty="0">
                <a:solidFill>
                  <a:schemeClr val="tx1"/>
                </a:solidFill>
              </a:rPr>
              <a:t>etkinlikler yapılabilir</a:t>
            </a:r>
            <a:r>
              <a:rPr lang="tr-TR" dirty="0" smtClean="0">
                <a:solidFill>
                  <a:schemeClr val="tx1"/>
                </a:solidFill>
              </a:rPr>
              <a:t>.</a:t>
            </a:r>
            <a:endParaRPr lang="tr-TR" dirty="0">
              <a:solidFill>
                <a:schemeClr val="tx1"/>
              </a:solidFill>
            </a:endParaRPr>
          </a:p>
        </p:txBody>
      </p:sp>
    </p:spTree>
    <p:extLst>
      <p:ext uri="{BB962C8B-B14F-4D97-AF65-F5344CB8AC3E}">
        <p14:creationId xmlns:p14="http://schemas.microsoft.com/office/powerpoint/2010/main" val="36487951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Örnek</a:t>
            </a:r>
            <a:endParaRPr lang="tr-TR" dirty="0"/>
          </a:p>
        </p:txBody>
      </p:sp>
      <p:sp>
        <p:nvSpPr>
          <p:cNvPr id="3" name="İçerik Yer Tutucusu 2"/>
          <p:cNvSpPr>
            <a:spLocks noGrp="1"/>
          </p:cNvSpPr>
          <p:nvPr>
            <p:ph idx="1"/>
          </p:nvPr>
        </p:nvSpPr>
        <p:spPr/>
        <p:txBody>
          <a:bodyPr>
            <a:normAutofit lnSpcReduction="10000"/>
          </a:bodyPr>
          <a:lstStyle/>
          <a:p>
            <a:r>
              <a:rPr lang="tr-TR" dirty="0" smtClean="0"/>
              <a:t>Kılavuzdaki Video ve Animasyon bölümü sonunda yer alan örnek uygulamayı açınız</a:t>
            </a:r>
          </a:p>
          <a:p>
            <a:r>
              <a:rPr lang="tr-TR" dirty="0" smtClean="0"/>
              <a:t>Aşağıdaki dakikalarda ki eylemlerin sebepleri sizce neler olabilir</a:t>
            </a:r>
          </a:p>
          <a:p>
            <a:pPr lvl="1"/>
            <a:r>
              <a:rPr lang="tr-TR" dirty="0"/>
              <a:t>Dakika </a:t>
            </a:r>
            <a:r>
              <a:rPr lang="tr-TR" dirty="0" smtClean="0"/>
              <a:t>01</a:t>
            </a:r>
            <a:endParaRPr lang="tr-TR" dirty="0"/>
          </a:p>
          <a:p>
            <a:pPr lvl="1"/>
            <a:r>
              <a:rPr lang="tr-TR" dirty="0"/>
              <a:t>Dakika 20</a:t>
            </a:r>
          </a:p>
          <a:p>
            <a:pPr lvl="1"/>
            <a:r>
              <a:rPr lang="tr-TR" dirty="0"/>
              <a:t>Dakika 21</a:t>
            </a:r>
          </a:p>
          <a:p>
            <a:pPr lvl="1"/>
            <a:r>
              <a:rPr lang="tr-TR" dirty="0"/>
              <a:t>Dakika 23</a:t>
            </a:r>
          </a:p>
          <a:p>
            <a:pPr lvl="1"/>
            <a:r>
              <a:rPr lang="tr-TR" dirty="0"/>
              <a:t>Dakika 30</a:t>
            </a:r>
          </a:p>
          <a:p>
            <a:pPr lvl="1"/>
            <a:endParaRPr lang="tr-TR" dirty="0" smtClean="0"/>
          </a:p>
          <a:p>
            <a:pPr lvl="1"/>
            <a:endParaRPr lang="tr-TR" dirty="0"/>
          </a:p>
        </p:txBody>
      </p:sp>
    </p:spTree>
    <p:extLst>
      <p:ext uri="{BB962C8B-B14F-4D97-AF65-F5344CB8AC3E}">
        <p14:creationId xmlns:p14="http://schemas.microsoft.com/office/powerpoint/2010/main" val="17260024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Özet</a:t>
            </a:r>
            <a:endParaRPr lang="tr-TR" dirty="0"/>
          </a:p>
        </p:txBody>
      </p:sp>
      <p:sp>
        <p:nvSpPr>
          <p:cNvPr id="3" name="İçerik Yer Tutucusu 2"/>
          <p:cNvSpPr>
            <a:spLocks noGrp="1"/>
          </p:cNvSpPr>
          <p:nvPr>
            <p:ph idx="1"/>
          </p:nvPr>
        </p:nvSpPr>
        <p:spPr>
          <a:xfrm>
            <a:off x="685800" y="1604392"/>
            <a:ext cx="7848600" cy="4992960"/>
          </a:xfrm>
        </p:spPr>
        <p:txBody>
          <a:bodyPr>
            <a:normAutofit/>
          </a:bodyPr>
          <a:lstStyle/>
          <a:p>
            <a:pPr marL="68580" indent="0">
              <a:buNone/>
            </a:pPr>
            <a:r>
              <a:rPr lang="tr-TR" sz="2800" dirty="0" smtClean="0"/>
              <a:t>Bu sunumda eğitimde video ve animasyon kullanımı hakkında genel bilgiler sunularak video ve animasyon kullanımının faydalarına, video türlerine ve video ve animasyon kullanılırken dikkat edilmesi gereken noktalara dikkat çekilmiştir. Ayrıca video ve animasyonların ders içerisinde kullanımına yardımcı olması amacıyla kullanma kılavuzu bölümü hazırlanmıştır.</a:t>
            </a:r>
          </a:p>
          <a:p>
            <a:pPr lvl="1"/>
            <a:endParaRPr lang="tr-TR" dirty="0"/>
          </a:p>
        </p:txBody>
      </p:sp>
    </p:spTree>
    <p:extLst>
      <p:ext uri="{BB962C8B-B14F-4D97-AF65-F5344CB8AC3E}">
        <p14:creationId xmlns:p14="http://schemas.microsoft.com/office/powerpoint/2010/main" val="9827665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Kapsam</a:t>
            </a:r>
            <a:endParaRPr lang="tr-TR" dirty="0"/>
          </a:p>
        </p:txBody>
      </p:sp>
      <p:sp>
        <p:nvSpPr>
          <p:cNvPr id="3" name="İçerik Yer Tutucusu 2"/>
          <p:cNvSpPr>
            <a:spLocks noGrp="1"/>
          </p:cNvSpPr>
          <p:nvPr>
            <p:ph idx="1"/>
          </p:nvPr>
        </p:nvSpPr>
        <p:spPr/>
        <p:txBody>
          <a:bodyPr>
            <a:normAutofit fontScale="85000" lnSpcReduction="20000"/>
          </a:bodyPr>
          <a:lstStyle/>
          <a:p>
            <a:r>
              <a:rPr lang="tr-TR" sz="2700" dirty="0"/>
              <a:t>Eğitim Ortamlarında Video ve Animasyon Kullanımının </a:t>
            </a:r>
            <a:r>
              <a:rPr lang="tr-TR" sz="2700" dirty="0" smtClean="0"/>
              <a:t>Faydaları</a:t>
            </a:r>
          </a:p>
          <a:p>
            <a:r>
              <a:rPr lang="tr-TR" sz="2700" dirty="0" smtClean="0"/>
              <a:t>Video Türleri</a:t>
            </a:r>
          </a:p>
          <a:p>
            <a:pPr lvl="1"/>
            <a:r>
              <a:rPr lang="tr-TR" sz="2300" dirty="0" smtClean="0"/>
              <a:t>Ders anlatım videoları</a:t>
            </a:r>
          </a:p>
          <a:p>
            <a:pPr lvl="1"/>
            <a:r>
              <a:rPr lang="tr-TR" sz="2300" dirty="0" smtClean="0"/>
              <a:t>Belgesel tarzı tanıtım videoları</a:t>
            </a:r>
          </a:p>
          <a:p>
            <a:pPr lvl="1"/>
            <a:r>
              <a:rPr lang="tr-TR" sz="2300" smtClean="0"/>
              <a:t>Animasyonlar</a:t>
            </a:r>
          </a:p>
          <a:p>
            <a:pPr lvl="1"/>
            <a:r>
              <a:rPr lang="tr-TR" sz="2300" smtClean="0"/>
              <a:t>Ekran </a:t>
            </a:r>
            <a:r>
              <a:rPr lang="tr-TR" sz="2300" dirty="0" smtClean="0"/>
              <a:t>kayıt videoları</a:t>
            </a:r>
          </a:p>
          <a:p>
            <a:pPr lvl="1"/>
            <a:r>
              <a:rPr lang="tr-TR" sz="2300" dirty="0" smtClean="0"/>
              <a:t>Örnek olay videoları</a:t>
            </a:r>
          </a:p>
          <a:p>
            <a:r>
              <a:rPr lang="tr-TR" sz="2800" dirty="0"/>
              <a:t>Video ve Animasyon Kullanırken Dikkat Edilmesi Gereken </a:t>
            </a:r>
            <a:r>
              <a:rPr lang="tr-TR" sz="2800" dirty="0" smtClean="0"/>
              <a:t>Noktalar</a:t>
            </a:r>
          </a:p>
          <a:p>
            <a:r>
              <a:rPr lang="tr-TR" sz="2800" dirty="0"/>
              <a:t>Video ve Animasyon Kullanım </a:t>
            </a:r>
            <a:r>
              <a:rPr lang="tr-TR" sz="2800" dirty="0" smtClean="0"/>
              <a:t>Kılavuzu</a:t>
            </a:r>
          </a:p>
          <a:p>
            <a:pPr lvl="1"/>
            <a:r>
              <a:rPr lang="tr-TR" sz="2400" dirty="0" smtClean="0"/>
              <a:t>Ön Hazırlık</a:t>
            </a:r>
          </a:p>
          <a:p>
            <a:pPr lvl="1"/>
            <a:r>
              <a:rPr lang="tr-TR" sz="2400" dirty="0" smtClean="0"/>
              <a:t>Gösterim</a:t>
            </a:r>
          </a:p>
          <a:p>
            <a:pPr lvl="1"/>
            <a:r>
              <a:rPr lang="tr-TR" sz="2400" dirty="0" smtClean="0"/>
              <a:t>Gösterim Sonrası Etkinlik</a:t>
            </a:r>
          </a:p>
          <a:p>
            <a:pPr lvl="1"/>
            <a:endParaRPr lang="tr-TR" sz="2400" b="1" dirty="0"/>
          </a:p>
          <a:p>
            <a:endParaRPr lang="tr-TR" sz="2800" b="1" dirty="0"/>
          </a:p>
          <a:p>
            <a:endParaRPr lang="tr-TR" sz="2700" dirty="0"/>
          </a:p>
        </p:txBody>
      </p:sp>
    </p:spTree>
    <p:extLst>
      <p:ext uri="{BB962C8B-B14F-4D97-AF65-F5344CB8AC3E}">
        <p14:creationId xmlns:p14="http://schemas.microsoft.com/office/powerpoint/2010/main" val="17163106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43608" y="692696"/>
            <a:ext cx="7024744" cy="1143000"/>
          </a:xfrm>
        </p:spPr>
        <p:txBody>
          <a:bodyPr>
            <a:normAutofit/>
          </a:bodyPr>
          <a:lstStyle/>
          <a:p>
            <a:pPr marL="342900" lvl="0" indent="-342900">
              <a:spcBef>
                <a:spcPct val="20000"/>
              </a:spcBef>
            </a:pPr>
            <a:r>
              <a:rPr lang="tr-TR" sz="2800" b="1" dirty="0">
                <a:solidFill>
                  <a:prstClr val="black"/>
                </a:solidFill>
                <a:ea typeface="+mn-ea"/>
                <a:cs typeface="+mn-cs"/>
              </a:rPr>
              <a:t>Eğitim Ortamlarında Video ve Animasyon Kullanımının Faydaları</a:t>
            </a:r>
          </a:p>
        </p:txBody>
      </p:sp>
      <p:sp>
        <p:nvSpPr>
          <p:cNvPr id="6" name="İçerik Yer Tutucusu 5"/>
          <p:cNvSpPr>
            <a:spLocks noGrp="1"/>
          </p:cNvSpPr>
          <p:nvPr>
            <p:ph idx="1"/>
          </p:nvPr>
        </p:nvSpPr>
        <p:spPr>
          <a:xfrm>
            <a:off x="539552" y="2060848"/>
            <a:ext cx="8352928" cy="4536504"/>
          </a:xfrm>
        </p:spPr>
        <p:txBody>
          <a:bodyPr>
            <a:normAutofit fontScale="77500" lnSpcReduction="20000"/>
          </a:bodyPr>
          <a:lstStyle/>
          <a:p>
            <a:pPr lvl="0"/>
            <a:r>
              <a:rPr lang="tr-TR" dirty="0"/>
              <a:t>Uygulama gerektiren konuların gösterimi için </a:t>
            </a:r>
            <a:r>
              <a:rPr lang="tr-TR" dirty="0" smtClean="0"/>
              <a:t>uygundur</a:t>
            </a:r>
            <a:r>
              <a:rPr lang="tr-TR" dirty="0"/>
              <a:t>. </a:t>
            </a:r>
          </a:p>
          <a:p>
            <a:pPr lvl="0"/>
            <a:r>
              <a:rPr lang="tr-TR" dirty="0"/>
              <a:t>Sınıfta gösterilemeyecek veya uygulaması yapılamayacak olgu ve olayları sınıf ortamına taşıyarak gösteri ve modelleme için kullanılabilir.</a:t>
            </a:r>
          </a:p>
          <a:p>
            <a:pPr lvl="0"/>
            <a:r>
              <a:rPr lang="tr-TR" dirty="0"/>
              <a:t>Hareket, renk, ses boyutlarıyla birden fazla duyu organına hitap ederek öğrenmeyi kolaylaştırır.</a:t>
            </a:r>
          </a:p>
          <a:p>
            <a:pPr lvl="0"/>
            <a:r>
              <a:rPr lang="tr-TR" dirty="0"/>
              <a:t>Gösteri, animasyon, çizgi film, diyalog, canlandırma vb. farklı biçimlerde zengin, ilgi çekici sunum imkânı sağlar.  </a:t>
            </a:r>
          </a:p>
          <a:p>
            <a:pPr lvl="0"/>
            <a:r>
              <a:rPr lang="tr-TR" dirty="0"/>
              <a:t>Öğrencilerde yaşanmışlık hissi uyandırarak somut ve kalıcı öğrenmeler sağlar.</a:t>
            </a:r>
          </a:p>
          <a:p>
            <a:pPr lvl="0"/>
            <a:r>
              <a:rPr lang="tr-TR" dirty="0"/>
              <a:t>Bilginin sunuluşunda ve akışında düzen sağlayarak karmaşık bilgilerin ya da olayların anlaşılmasını kolaylaştırır.</a:t>
            </a:r>
          </a:p>
        </p:txBody>
      </p:sp>
    </p:spTree>
    <p:extLst>
      <p:ext uri="{BB962C8B-B14F-4D97-AF65-F5344CB8AC3E}">
        <p14:creationId xmlns:p14="http://schemas.microsoft.com/office/powerpoint/2010/main" val="35227406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sz="3200" dirty="0" smtClean="0"/>
              <a:t/>
            </a:r>
            <a:br>
              <a:rPr lang="tr-TR" sz="3200" dirty="0" smtClean="0"/>
            </a:br>
            <a:r>
              <a:rPr lang="tr-TR" sz="3200" b="1" dirty="0" smtClean="0"/>
              <a:t>Video Türleri</a:t>
            </a:r>
            <a:r>
              <a:rPr lang="tr-TR" sz="3200" dirty="0"/>
              <a:t/>
            </a:r>
            <a:br>
              <a:rPr lang="tr-TR" sz="3200" dirty="0"/>
            </a:br>
            <a:r>
              <a:rPr lang="tr-TR" sz="3200" dirty="0" smtClean="0"/>
              <a:t>Ders Anlatım Videoları</a:t>
            </a:r>
            <a:endParaRPr lang="tr-TR" sz="3200" dirty="0"/>
          </a:p>
        </p:txBody>
      </p:sp>
      <p:sp>
        <p:nvSpPr>
          <p:cNvPr id="4" name="İçerik Yer Tutucusu 3"/>
          <p:cNvSpPr>
            <a:spLocks noGrp="1"/>
          </p:cNvSpPr>
          <p:nvPr>
            <p:ph sz="half" idx="1"/>
          </p:nvPr>
        </p:nvSpPr>
        <p:spPr>
          <a:xfrm>
            <a:off x="611560" y="2132856"/>
            <a:ext cx="3958104" cy="2520280"/>
          </a:xfrm>
        </p:spPr>
        <p:txBody>
          <a:bodyPr/>
          <a:lstStyle/>
          <a:p>
            <a:pPr marL="68580" indent="0">
              <a:buNone/>
            </a:pPr>
            <a:r>
              <a:rPr lang="tr-TR" dirty="0"/>
              <a:t>Bir konunun tamamının veya belli bir kısmının anlatımını içeren videolardır.</a:t>
            </a:r>
          </a:p>
        </p:txBody>
      </p:sp>
      <p:pic>
        <p:nvPicPr>
          <p:cNvPr id="6" name="Resim 5"/>
          <p:cNvPicPr/>
          <p:nvPr/>
        </p:nvPicPr>
        <p:blipFill>
          <a:blip r:embed="rId3" cstate="print"/>
          <a:srcRect/>
          <a:stretch>
            <a:fillRect/>
          </a:stretch>
        </p:blipFill>
        <p:spPr bwMode="auto">
          <a:xfrm>
            <a:off x="4716016" y="1700808"/>
            <a:ext cx="3960440" cy="3096344"/>
          </a:xfrm>
          <a:prstGeom prst="rect">
            <a:avLst/>
          </a:prstGeom>
          <a:ln w="88900" cap="sq" cmpd="thickThin">
            <a:solidFill>
              <a:srgbClr val="000000"/>
            </a:solidFill>
            <a:prstDash val="solid"/>
            <a:miter lim="800000"/>
          </a:ln>
          <a:effectLst>
            <a:innerShdw blurRad="76200">
              <a:srgbClr val="000000"/>
            </a:innerShdw>
          </a:effectLst>
        </p:spPr>
      </p:pic>
      <p:sp>
        <p:nvSpPr>
          <p:cNvPr id="7" name="Dikdörtgen 6"/>
          <p:cNvSpPr/>
          <p:nvPr/>
        </p:nvSpPr>
        <p:spPr>
          <a:xfrm>
            <a:off x="2915816" y="5042266"/>
            <a:ext cx="5850396" cy="523220"/>
          </a:xfrm>
          <a:prstGeom prst="rect">
            <a:avLst/>
          </a:prstGeom>
        </p:spPr>
        <p:txBody>
          <a:bodyPr wrap="square">
            <a:spAutoFit/>
          </a:bodyPr>
          <a:lstStyle/>
          <a:p>
            <a:pPr algn="r"/>
            <a:r>
              <a:rPr lang="tr-TR" sz="1400" dirty="0"/>
              <a:t>Ders anlatım videoları örneği</a:t>
            </a:r>
          </a:p>
          <a:p>
            <a:pPr algn="r"/>
            <a:r>
              <a:rPr lang="tr-TR" sz="1400" dirty="0"/>
              <a:t>Kaynak: </a:t>
            </a:r>
            <a:r>
              <a:rPr lang="tr-TR" sz="1400" u="sng" dirty="0">
                <a:hlinkClick r:id="rId4"/>
              </a:rPr>
              <a:t>http://www.youtube.com/watch?v=MTOgjnBI7fM&amp;feature=related</a:t>
            </a:r>
            <a:endParaRPr lang="tr-TR" sz="1400" dirty="0"/>
          </a:p>
        </p:txBody>
      </p:sp>
    </p:spTree>
    <p:extLst>
      <p:ext uri="{BB962C8B-B14F-4D97-AF65-F5344CB8AC3E}">
        <p14:creationId xmlns:p14="http://schemas.microsoft.com/office/powerpoint/2010/main" val="12074056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tr-TR" sz="3200" dirty="0" smtClean="0"/>
              <a:t>Belgesel Tarzı Tanıtım Videoları</a:t>
            </a:r>
            <a:endParaRPr lang="tr-TR" sz="3200" dirty="0"/>
          </a:p>
        </p:txBody>
      </p:sp>
      <p:sp>
        <p:nvSpPr>
          <p:cNvPr id="4" name="İçerik Yer Tutucusu 3"/>
          <p:cNvSpPr>
            <a:spLocks noGrp="1"/>
          </p:cNvSpPr>
          <p:nvPr>
            <p:ph sz="half" idx="1"/>
          </p:nvPr>
        </p:nvSpPr>
        <p:spPr>
          <a:xfrm>
            <a:off x="539552" y="1844824"/>
            <a:ext cx="3958104" cy="3672408"/>
          </a:xfrm>
        </p:spPr>
        <p:txBody>
          <a:bodyPr/>
          <a:lstStyle/>
          <a:p>
            <a:pPr marL="68580" indent="0">
              <a:buNone/>
            </a:pPr>
            <a:r>
              <a:rPr lang="tr-TR" dirty="0"/>
              <a:t>Genel olarak hazırlanmış fen, doğa, tarih vb. konulardaki belgeseller ders içinde kullanılabilir. </a:t>
            </a:r>
          </a:p>
        </p:txBody>
      </p:sp>
      <p:sp>
        <p:nvSpPr>
          <p:cNvPr id="7" name="Dikdörtgen 6"/>
          <p:cNvSpPr/>
          <p:nvPr/>
        </p:nvSpPr>
        <p:spPr>
          <a:xfrm>
            <a:off x="1512168" y="4849996"/>
            <a:ext cx="6876256" cy="523220"/>
          </a:xfrm>
          <a:prstGeom prst="rect">
            <a:avLst/>
          </a:prstGeom>
        </p:spPr>
        <p:txBody>
          <a:bodyPr wrap="square">
            <a:spAutoFit/>
          </a:bodyPr>
          <a:lstStyle/>
          <a:p>
            <a:pPr algn="r"/>
            <a:r>
              <a:rPr lang="tr-TR" sz="1400" dirty="0"/>
              <a:t>Belgesel tarzı video örneği</a:t>
            </a:r>
          </a:p>
          <a:p>
            <a:pPr algn="r"/>
            <a:r>
              <a:rPr lang="tr-TR" sz="1400" dirty="0"/>
              <a:t>Kaynak: </a:t>
            </a:r>
            <a:r>
              <a:rPr lang="tr-TR" sz="1400" u="sng" dirty="0">
                <a:hlinkClick r:id="rId3"/>
              </a:rPr>
              <a:t>http://www.youtube.com/watch?v=S8DMoDJ8FWA&amp;feature=related</a:t>
            </a:r>
            <a:endParaRPr lang="tr-TR" sz="1400" dirty="0"/>
          </a:p>
        </p:txBody>
      </p:sp>
      <p:pic>
        <p:nvPicPr>
          <p:cNvPr id="9" name="Resim 8"/>
          <p:cNvPicPr/>
          <p:nvPr/>
        </p:nvPicPr>
        <p:blipFill>
          <a:blip r:embed="rId4" cstate="print"/>
          <a:srcRect/>
          <a:stretch>
            <a:fillRect/>
          </a:stretch>
        </p:blipFill>
        <p:spPr bwMode="auto">
          <a:xfrm>
            <a:off x="4625752" y="1772816"/>
            <a:ext cx="3672408" cy="2952328"/>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8330037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tr-TR" sz="3200" dirty="0" smtClean="0"/>
              <a:t>Animasyonlar</a:t>
            </a:r>
            <a:endParaRPr lang="tr-TR" sz="3200" dirty="0"/>
          </a:p>
        </p:txBody>
      </p:sp>
      <p:sp>
        <p:nvSpPr>
          <p:cNvPr id="4" name="İçerik Yer Tutucusu 3"/>
          <p:cNvSpPr>
            <a:spLocks noGrp="1"/>
          </p:cNvSpPr>
          <p:nvPr>
            <p:ph sz="half" idx="1"/>
          </p:nvPr>
        </p:nvSpPr>
        <p:spPr>
          <a:xfrm>
            <a:off x="539552" y="1844824"/>
            <a:ext cx="3958104" cy="3672408"/>
          </a:xfrm>
        </p:spPr>
        <p:txBody>
          <a:bodyPr/>
          <a:lstStyle/>
          <a:p>
            <a:pPr marL="68580" indent="0">
              <a:buNone/>
            </a:pPr>
            <a:r>
              <a:rPr lang="tr-TR" dirty="0"/>
              <a:t>Genellikle bir olayın gerçekleşme adımlarını veya bir işin yapılış şeklini açıklama eşliğinde hareketlendirilmiş temsili gösterimleri içerir. </a:t>
            </a:r>
          </a:p>
        </p:txBody>
      </p:sp>
      <p:pic>
        <p:nvPicPr>
          <p:cNvPr id="6" name="Resim 5"/>
          <p:cNvPicPr/>
          <p:nvPr/>
        </p:nvPicPr>
        <p:blipFill>
          <a:blip r:embed="rId3" cstate="print"/>
          <a:srcRect/>
          <a:stretch>
            <a:fillRect/>
          </a:stretch>
        </p:blipFill>
        <p:spPr bwMode="auto">
          <a:xfrm>
            <a:off x="4716016" y="1772816"/>
            <a:ext cx="3960440" cy="3168352"/>
          </a:xfrm>
          <a:prstGeom prst="rect">
            <a:avLst/>
          </a:prstGeom>
          <a:ln w="88900" cap="sq" cmpd="thickThin">
            <a:solidFill>
              <a:srgbClr val="000000"/>
            </a:solidFill>
            <a:prstDash val="solid"/>
            <a:miter lim="800000"/>
          </a:ln>
          <a:effectLst>
            <a:innerShdw blurRad="76200">
              <a:srgbClr val="000000"/>
            </a:innerShdw>
          </a:effectLst>
        </p:spPr>
      </p:pic>
      <p:sp>
        <p:nvSpPr>
          <p:cNvPr id="7" name="Dikdörtgen 6"/>
          <p:cNvSpPr/>
          <p:nvPr/>
        </p:nvSpPr>
        <p:spPr>
          <a:xfrm>
            <a:off x="1691680" y="5085184"/>
            <a:ext cx="7092280" cy="523220"/>
          </a:xfrm>
          <a:prstGeom prst="rect">
            <a:avLst/>
          </a:prstGeom>
        </p:spPr>
        <p:txBody>
          <a:bodyPr wrap="square">
            <a:spAutoFit/>
          </a:bodyPr>
          <a:lstStyle/>
          <a:p>
            <a:pPr algn="r"/>
            <a:r>
              <a:rPr lang="tr-TR" sz="1400" dirty="0"/>
              <a:t>Animasyon türü video örneği</a:t>
            </a:r>
          </a:p>
          <a:p>
            <a:pPr algn="r"/>
            <a:r>
              <a:rPr lang="tr-TR" sz="1400" dirty="0"/>
              <a:t>Kaynak: </a:t>
            </a:r>
            <a:r>
              <a:rPr lang="tr-TR" sz="1400" u="sng" dirty="0">
                <a:hlinkClick r:id="rId4"/>
              </a:rPr>
              <a:t>http://www.youtube.com/watch?v=36o6RnXcYF0&amp;feature=related</a:t>
            </a:r>
            <a:endParaRPr lang="tr-TR" sz="1400" dirty="0"/>
          </a:p>
        </p:txBody>
      </p:sp>
    </p:spTree>
    <p:extLst>
      <p:ext uri="{BB962C8B-B14F-4D97-AF65-F5344CB8AC3E}">
        <p14:creationId xmlns:p14="http://schemas.microsoft.com/office/powerpoint/2010/main" val="25285162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tr-TR" sz="3200" dirty="0" smtClean="0"/>
              <a:t>Ekran Kayıt Videoları</a:t>
            </a:r>
            <a:endParaRPr lang="tr-TR" sz="3200" dirty="0"/>
          </a:p>
        </p:txBody>
      </p:sp>
      <p:sp>
        <p:nvSpPr>
          <p:cNvPr id="4" name="İçerik Yer Tutucusu 3"/>
          <p:cNvSpPr>
            <a:spLocks noGrp="1"/>
          </p:cNvSpPr>
          <p:nvPr>
            <p:ph sz="half" idx="1"/>
          </p:nvPr>
        </p:nvSpPr>
        <p:spPr>
          <a:xfrm>
            <a:off x="539552" y="1844824"/>
            <a:ext cx="3958104" cy="3672408"/>
          </a:xfrm>
        </p:spPr>
        <p:txBody>
          <a:bodyPr/>
          <a:lstStyle/>
          <a:p>
            <a:pPr marL="68580" indent="0">
              <a:buNone/>
            </a:pPr>
            <a:r>
              <a:rPr lang="tr-TR" dirty="0"/>
              <a:t>Bir yazılımın kullanımının aşama </a:t>
            </a:r>
            <a:r>
              <a:rPr lang="tr-TR" dirty="0" err="1"/>
              <a:t>aşama</a:t>
            </a:r>
            <a:r>
              <a:rPr lang="tr-TR" dirty="0"/>
              <a:t> anlatılması ve ekranın kaydedilmesi ile elde edilen videolardır. </a:t>
            </a:r>
          </a:p>
        </p:txBody>
      </p:sp>
      <p:pic>
        <p:nvPicPr>
          <p:cNvPr id="7" name="Resim 6"/>
          <p:cNvPicPr/>
          <p:nvPr/>
        </p:nvPicPr>
        <p:blipFill>
          <a:blip r:embed="rId3" cstate="print"/>
          <a:srcRect r="2304"/>
          <a:stretch>
            <a:fillRect/>
          </a:stretch>
        </p:blipFill>
        <p:spPr bwMode="auto">
          <a:xfrm>
            <a:off x="4788024" y="1844824"/>
            <a:ext cx="3816424" cy="3096344"/>
          </a:xfrm>
          <a:prstGeom prst="rect">
            <a:avLst/>
          </a:prstGeom>
          <a:ln w="88900" cap="sq" cmpd="thickThin">
            <a:solidFill>
              <a:srgbClr val="000000"/>
            </a:solidFill>
            <a:prstDash val="solid"/>
            <a:miter lim="800000"/>
          </a:ln>
          <a:effectLst>
            <a:innerShdw blurRad="76200">
              <a:srgbClr val="000000"/>
            </a:innerShdw>
          </a:effectLst>
        </p:spPr>
      </p:pic>
      <p:sp>
        <p:nvSpPr>
          <p:cNvPr id="5" name="Dikdörtgen 4"/>
          <p:cNvSpPr/>
          <p:nvPr/>
        </p:nvSpPr>
        <p:spPr>
          <a:xfrm>
            <a:off x="755576" y="5085184"/>
            <a:ext cx="7956376" cy="523220"/>
          </a:xfrm>
          <a:prstGeom prst="rect">
            <a:avLst/>
          </a:prstGeom>
        </p:spPr>
        <p:txBody>
          <a:bodyPr wrap="square">
            <a:spAutoFit/>
          </a:bodyPr>
          <a:lstStyle/>
          <a:p>
            <a:pPr algn="r"/>
            <a:r>
              <a:rPr lang="tr-TR" sz="1400" dirty="0"/>
              <a:t>Ekran kayıt türü video örneği</a:t>
            </a:r>
          </a:p>
          <a:p>
            <a:pPr algn="r"/>
            <a:r>
              <a:rPr lang="tr-TR" sz="1400" dirty="0"/>
              <a:t>Kaynak: </a:t>
            </a:r>
            <a:r>
              <a:rPr lang="tr-TR" sz="1400" u="sng" dirty="0">
                <a:solidFill>
                  <a:srgbClr val="0070C0"/>
                </a:solidFill>
              </a:rPr>
              <a:t>http://uzaktanegitim.meb.gov.tr/Uzak/</a:t>
            </a:r>
            <a:r>
              <a:rPr lang="tr-TR" sz="1400" u="sng" dirty="0" err="1">
                <a:solidFill>
                  <a:srgbClr val="0070C0"/>
                </a:solidFill>
              </a:rPr>
              <a:t>egitim</a:t>
            </a:r>
            <a:r>
              <a:rPr lang="tr-TR" sz="1400" u="sng" dirty="0">
                <a:solidFill>
                  <a:srgbClr val="0070C0"/>
                </a:solidFill>
              </a:rPr>
              <a:t>/wpcs4/</a:t>
            </a:r>
            <a:r>
              <a:rPr lang="tr-TR" sz="1400" u="sng" dirty="0" err="1">
                <a:solidFill>
                  <a:srgbClr val="0070C0"/>
                </a:solidFill>
              </a:rPr>
              <a:t>player</a:t>
            </a:r>
            <a:r>
              <a:rPr lang="tr-TR" sz="1400" u="sng" dirty="0">
                <a:solidFill>
                  <a:srgbClr val="0070C0"/>
                </a:solidFill>
              </a:rPr>
              <a:t>/</a:t>
            </a:r>
            <a:r>
              <a:rPr lang="tr-TR" sz="1400" u="sng" dirty="0" err="1">
                <a:solidFill>
                  <a:srgbClr val="0070C0"/>
                </a:solidFill>
              </a:rPr>
              <a:t>index.html?dosya</a:t>
            </a:r>
            <a:r>
              <a:rPr lang="tr-TR" sz="1400" u="sng" dirty="0">
                <a:solidFill>
                  <a:srgbClr val="0070C0"/>
                </a:solidFill>
              </a:rPr>
              <a:t>=../cs4/</a:t>
            </a:r>
            <a:r>
              <a:rPr lang="tr-TR" sz="1400" u="sng" dirty="0" err="1">
                <a:solidFill>
                  <a:srgbClr val="0070C0"/>
                </a:solidFill>
              </a:rPr>
              <a:t>dw</a:t>
            </a:r>
            <a:r>
              <a:rPr lang="tr-TR" sz="1400" u="sng" dirty="0">
                <a:solidFill>
                  <a:srgbClr val="0070C0"/>
                </a:solidFill>
              </a:rPr>
              <a:t>/0103.flv</a:t>
            </a:r>
            <a:endParaRPr lang="tr-TR" sz="1400" dirty="0">
              <a:solidFill>
                <a:srgbClr val="0070C0"/>
              </a:solidFill>
            </a:endParaRPr>
          </a:p>
        </p:txBody>
      </p:sp>
    </p:spTree>
    <p:extLst>
      <p:ext uri="{BB962C8B-B14F-4D97-AF65-F5344CB8AC3E}">
        <p14:creationId xmlns:p14="http://schemas.microsoft.com/office/powerpoint/2010/main" val="28726367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tr-TR" sz="3200" dirty="0" smtClean="0"/>
              <a:t>Örnek Olay Videoları</a:t>
            </a:r>
            <a:endParaRPr lang="tr-TR" sz="3200" dirty="0"/>
          </a:p>
        </p:txBody>
      </p:sp>
      <p:sp>
        <p:nvSpPr>
          <p:cNvPr id="4" name="İçerik Yer Tutucusu 3"/>
          <p:cNvSpPr>
            <a:spLocks noGrp="1"/>
          </p:cNvSpPr>
          <p:nvPr>
            <p:ph sz="half" idx="1"/>
          </p:nvPr>
        </p:nvSpPr>
        <p:spPr>
          <a:xfrm>
            <a:off x="539552" y="1844824"/>
            <a:ext cx="3958104" cy="3672408"/>
          </a:xfrm>
        </p:spPr>
        <p:txBody>
          <a:bodyPr/>
          <a:lstStyle/>
          <a:p>
            <a:pPr marL="68580" indent="0">
              <a:buNone/>
            </a:pPr>
            <a:r>
              <a:rPr lang="tr-TR" dirty="0"/>
              <a:t>Eğitsel amaç için hazırlanmamış ancak konuyla ilgili reklam, tanıtım ve film kesitleri gibi videolardır</a:t>
            </a:r>
          </a:p>
        </p:txBody>
      </p:sp>
      <p:pic>
        <p:nvPicPr>
          <p:cNvPr id="6" name="Resim 5"/>
          <p:cNvPicPr/>
          <p:nvPr/>
        </p:nvPicPr>
        <p:blipFill rotWithShape="1">
          <a:blip r:embed="rId3"/>
          <a:srcRect l="21000" t="30159" r="45269" b="34921"/>
          <a:stretch/>
        </p:blipFill>
        <p:spPr bwMode="auto">
          <a:xfrm>
            <a:off x="4723470" y="1844824"/>
            <a:ext cx="3808970" cy="2808312"/>
          </a:xfrm>
          <a:prstGeom prst="rect">
            <a:avLst/>
          </a:prstGeom>
          <a:ln w="88900" cap="sq" cmpd="thickThin">
            <a:solidFill>
              <a:srgbClr val="000000"/>
            </a:solidFill>
            <a:prstDash val="solid"/>
            <a:miter lim="800000"/>
          </a:ln>
          <a:effectLst>
            <a:innerShdw blurRad="76200">
              <a:srgbClr val="000000"/>
            </a:innerShdw>
          </a:effectLst>
          <a:extLst>
            <a:ext uri="{53640926-AAD7-44D8-BBD7-CCE9431645EC}">
              <a14:shadowObscured xmlns:a14="http://schemas.microsoft.com/office/drawing/2010/main"/>
            </a:ext>
          </a:extLst>
        </p:spPr>
      </p:pic>
      <p:sp>
        <p:nvSpPr>
          <p:cNvPr id="3" name="Dikdörtgen 2"/>
          <p:cNvSpPr/>
          <p:nvPr/>
        </p:nvSpPr>
        <p:spPr>
          <a:xfrm>
            <a:off x="1475656" y="4941168"/>
            <a:ext cx="7056784" cy="523220"/>
          </a:xfrm>
          <a:prstGeom prst="rect">
            <a:avLst/>
          </a:prstGeom>
        </p:spPr>
        <p:txBody>
          <a:bodyPr wrap="square">
            <a:spAutoFit/>
          </a:bodyPr>
          <a:lstStyle/>
          <a:p>
            <a:pPr algn="r"/>
            <a:r>
              <a:rPr lang="tr-TR" sz="1400" dirty="0"/>
              <a:t>Örnek olay türü video örneği</a:t>
            </a:r>
          </a:p>
          <a:p>
            <a:pPr algn="r"/>
            <a:r>
              <a:rPr lang="tr-TR" sz="1400" dirty="0"/>
              <a:t>Kaynak</a:t>
            </a:r>
            <a:r>
              <a:rPr lang="tr-TR" sz="1400" dirty="0">
                <a:solidFill>
                  <a:srgbClr val="0070C0"/>
                </a:solidFill>
              </a:rPr>
              <a:t>: </a:t>
            </a:r>
            <a:r>
              <a:rPr lang="tr-TR" sz="1400" u="sng" dirty="0">
                <a:solidFill>
                  <a:srgbClr val="0070C0"/>
                </a:solidFill>
              </a:rPr>
              <a:t>http://www.youtube.com/watch?v=iQfdl7y-blE</a:t>
            </a:r>
            <a:endParaRPr lang="tr-TR" sz="1400" dirty="0">
              <a:solidFill>
                <a:srgbClr val="0070C0"/>
              </a:solidFill>
            </a:endParaRPr>
          </a:p>
        </p:txBody>
      </p:sp>
    </p:spTree>
    <p:extLst>
      <p:ext uri="{BB962C8B-B14F-4D97-AF65-F5344CB8AC3E}">
        <p14:creationId xmlns:p14="http://schemas.microsoft.com/office/powerpoint/2010/main" val="41916277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43608" y="692696"/>
            <a:ext cx="8208912" cy="1143000"/>
          </a:xfrm>
        </p:spPr>
        <p:txBody>
          <a:bodyPr>
            <a:normAutofit fontScale="90000"/>
          </a:bodyPr>
          <a:lstStyle/>
          <a:p>
            <a:r>
              <a:rPr lang="tr-TR" dirty="0"/>
              <a:t>Video ve Animasyon Kullanırken Dikkat Edilmesi Gereken Noktalar</a:t>
            </a:r>
          </a:p>
        </p:txBody>
      </p:sp>
      <p:sp>
        <p:nvSpPr>
          <p:cNvPr id="6" name="İçerik Yer Tutucusu 5"/>
          <p:cNvSpPr txBox="1">
            <a:spLocks/>
          </p:cNvSpPr>
          <p:nvPr/>
        </p:nvSpPr>
        <p:spPr>
          <a:xfrm>
            <a:off x="1263798" y="1988840"/>
            <a:ext cx="6777317" cy="3816424"/>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endParaRPr lang="tr-TR" dirty="0" smtClean="0"/>
          </a:p>
        </p:txBody>
      </p:sp>
      <p:sp>
        <p:nvSpPr>
          <p:cNvPr id="3" name="Dikdörtgen 2"/>
          <p:cNvSpPr/>
          <p:nvPr/>
        </p:nvSpPr>
        <p:spPr>
          <a:xfrm>
            <a:off x="611560" y="1859340"/>
            <a:ext cx="7920880" cy="3539430"/>
          </a:xfrm>
          <a:prstGeom prst="rect">
            <a:avLst/>
          </a:prstGeom>
        </p:spPr>
        <p:txBody>
          <a:bodyPr wrap="square">
            <a:spAutoFit/>
          </a:bodyPr>
          <a:lstStyle/>
          <a:p>
            <a:pPr marL="457200" indent="-457200">
              <a:buFont typeface="Arial" pitchFamily="34" charset="0"/>
              <a:buChar char="•"/>
            </a:pPr>
            <a:r>
              <a:rPr lang="tr-TR" sz="2800" dirty="0" err="1" smtClean="0"/>
              <a:t>Öğretimsel</a:t>
            </a:r>
            <a:r>
              <a:rPr lang="tr-TR" sz="2800" dirty="0" smtClean="0"/>
              <a:t> boyut </a:t>
            </a:r>
            <a:r>
              <a:rPr lang="tr-TR" sz="2800" dirty="0"/>
              <a:t>ve öğrenci seviyesine </a:t>
            </a:r>
            <a:r>
              <a:rPr lang="tr-TR" sz="2800" dirty="0" smtClean="0"/>
              <a:t>uygunluk </a:t>
            </a:r>
            <a:r>
              <a:rPr lang="tr-TR" sz="2800" dirty="0"/>
              <a:t>göz önünde bulundurulmalıdır. </a:t>
            </a:r>
            <a:endParaRPr lang="tr-TR" sz="2800" dirty="0" smtClean="0"/>
          </a:p>
          <a:p>
            <a:pPr marL="457200" indent="-457200">
              <a:buFont typeface="Arial" pitchFamily="34" charset="0"/>
              <a:buChar char="•"/>
            </a:pPr>
            <a:r>
              <a:rPr lang="tr-TR" sz="2800" dirty="0" smtClean="0"/>
              <a:t>Video </a:t>
            </a:r>
            <a:r>
              <a:rPr lang="tr-TR" sz="2800" dirty="0"/>
              <a:t>ve animasyon sunuları kısa </a:t>
            </a:r>
            <a:r>
              <a:rPr lang="tr-TR" sz="2800" dirty="0" smtClean="0"/>
              <a:t>tutulmalıdır.</a:t>
            </a:r>
          </a:p>
          <a:p>
            <a:pPr marL="457200" indent="-457200">
              <a:buFont typeface="Arial" pitchFamily="34" charset="0"/>
              <a:buChar char="•"/>
            </a:pPr>
            <a:r>
              <a:rPr lang="tr-TR" sz="2800" dirty="0" smtClean="0"/>
              <a:t>Fazla </a:t>
            </a:r>
            <a:r>
              <a:rPr lang="tr-TR" sz="2800" dirty="0"/>
              <a:t>dikkat dağıtıcı unsurlara yer </a:t>
            </a:r>
            <a:r>
              <a:rPr lang="tr-TR" sz="2800" dirty="0" smtClean="0"/>
              <a:t>verilmemelidir.</a:t>
            </a:r>
          </a:p>
          <a:p>
            <a:pPr marL="457200" indent="-457200">
              <a:buFont typeface="Arial" pitchFamily="34" charset="0"/>
              <a:buChar char="•"/>
            </a:pPr>
            <a:r>
              <a:rPr lang="tr-TR" sz="2800" dirty="0" smtClean="0"/>
              <a:t>Bu </a:t>
            </a:r>
            <a:r>
              <a:rPr lang="tr-TR" sz="2800" dirty="0"/>
              <a:t>materyaller derste </a:t>
            </a:r>
            <a:r>
              <a:rPr lang="tr-TR" sz="2800" dirty="0" smtClean="0"/>
              <a:t>gösterilmeden </a:t>
            </a:r>
            <a:r>
              <a:rPr lang="tr-TR" sz="2800" dirty="0"/>
              <a:t>önce incelenip ona göre </a:t>
            </a:r>
            <a:r>
              <a:rPr lang="tr-TR" sz="2800" dirty="0" smtClean="0"/>
              <a:t>hazırlıklar yapılmalıdır</a:t>
            </a:r>
          </a:p>
          <a:p>
            <a:pPr marL="457200" indent="-457200">
              <a:buFont typeface="Arial" pitchFamily="34" charset="0"/>
              <a:buChar char="•"/>
            </a:pPr>
            <a:r>
              <a:rPr lang="tr-TR" sz="2800" dirty="0" smtClean="0"/>
              <a:t>Bütün </a:t>
            </a:r>
            <a:r>
              <a:rPr lang="tr-TR" sz="2800" dirty="0"/>
              <a:t>öğrencilerin görüp duyabileceği şekilde teknik alt </a:t>
            </a:r>
            <a:r>
              <a:rPr lang="tr-TR" sz="2800" dirty="0" smtClean="0"/>
              <a:t>yapı hazırlanmalıdır</a:t>
            </a:r>
            <a:r>
              <a:rPr lang="tr-TR" sz="2800" dirty="0"/>
              <a:t>. </a:t>
            </a:r>
          </a:p>
        </p:txBody>
      </p:sp>
    </p:spTree>
    <p:extLst>
      <p:ext uri="{BB962C8B-B14F-4D97-AF65-F5344CB8AC3E}">
        <p14:creationId xmlns:p14="http://schemas.microsoft.com/office/powerpoint/2010/main" val="6733675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1411</TotalTime>
  <Words>636</Words>
  <Application>Microsoft Office PowerPoint</Application>
  <PresentationFormat>Ekran Gösterisi (4:3)</PresentationFormat>
  <Paragraphs>95</Paragraphs>
  <Slides>15</Slides>
  <Notes>12</Notes>
  <HiddenSlides>0</HiddenSlides>
  <MMClips>0</MMClips>
  <ScaleCrop>false</ScaleCrop>
  <HeadingPairs>
    <vt:vector size="4" baseType="variant">
      <vt:variant>
        <vt:lpstr>Tema</vt:lpstr>
      </vt:variant>
      <vt:variant>
        <vt:i4>1</vt:i4>
      </vt:variant>
      <vt:variant>
        <vt:lpstr>Slayt Başlıkları</vt:lpstr>
      </vt:variant>
      <vt:variant>
        <vt:i4>15</vt:i4>
      </vt:variant>
    </vt:vector>
  </HeadingPairs>
  <TitlesOfParts>
    <vt:vector size="16" baseType="lpstr">
      <vt:lpstr>Ofis Teması</vt:lpstr>
      <vt:lpstr>Eğitimde Video ve Animasyon Kullanımı</vt:lpstr>
      <vt:lpstr>Kapsam</vt:lpstr>
      <vt:lpstr>Eğitim Ortamlarında Video ve Animasyon Kullanımının Faydaları</vt:lpstr>
      <vt:lpstr> Video Türleri Ders Anlatım Videoları</vt:lpstr>
      <vt:lpstr>Belgesel Tarzı Tanıtım Videoları</vt:lpstr>
      <vt:lpstr>Animasyonlar</vt:lpstr>
      <vt:lpstr>Ekran Kayıt Videoları</vt:lpstr>
      <vt:lpstr>Örnek Olay Videoları</vt:lpstr>
      <vt:lpstr>Video ve Animasyon Kullanırken Dikkat Edilmesi Gereken Noktalar</vt:lpstr>
      <vt:lpstr>Video ve Animasyon Kullanım Kılavuzu</vt:lpstr>
      <vt:lpstr>Kılavuz-Ön Hazırlık</vt:lpstr>
      <vt:lpstr>Gösterim</vt:lpstr>
      <vt:lpstr>Gösterim Sonra Etkinlik</vt:lpstr>
      <vt:lpstr>Örnek</vt:lpstr>
      <vt:lpstr>Özet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Metinlerin Kullanımı</dc:title>
  <dc:creator>mbi</dc:creator>
  <cp:lastModifiedBy>user</cp:lastModifiedBy>
  <cp:revision>91</cp:revision>
  <cp:lastPrinted>2011-05-21T14:02:58Z</cp:lastPrinted>
  <dcterms:created xsi:type="dcterms:W3CDTF">2011-05-20T07:34:56Z</dcterms:created>
  <dcterms:modified xsi:type="dcterms:W3CDTF">2012-01-04T13:36:43Z</dcterms:modified>
</cp:coreProperties>
</file>